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73" r:id="rId2"/>
    <p:sldId id="278" r:id="rId3"/>
    <p:sldId id="270" r:id="rId4"/>
    <p:sldId id="268" r:id="rId5"/>
    <p:sldId id="272" r:id="rId6"/>
    <p:sldId id="279" r:id="rId7"/>
    <p:sldId id="280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73"/>
          </p14:sldIdLst>
        </p14:section>
        <p14:section name="Commands, Comments, Teamwork, Selection Pane, Sign In" id="{B9B51309-D148-4332-87C2-07BE32FBCA3B}">
          <p14:sldIdLst>
            <p14:sldId id="278"/>
            <p14:sldId id="270"/>
            <p14:sldId id="268"/>
            <p14:sldId id="272"/>
            <p14:sldId id="279"/>
            <p14:sldId id="280"/>
            <p14:sldId id="267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8F8F8"/>
    <a:srgbClr val="D24726"/>
    <a:srgbClr val="D2B4A6"/>
    <a:srgbClr val="734F29"/>
    <a:srgbClr val="DD462F"/>
    <a:srgbClr val="AEB785"/>
    <a:srgbClr val="EFD5A2"/>
    <a:srgbClr val="3B3026"/>
    <a:srgbClr val="EC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274" autoAdjust="0"/>
  </p:normalViewPr>
  <p:slideViewPr>
    <p:cSldViewPr snapToGrid="0">
      <p:cViewPr varScale="1">
        <p:scale>
          <a:sx n="131" d="100"/>
          <a:sy n="131" d="100"/>
        </p:scale>
        <p:origin x="40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5FAA11-22FC-0444-9552-E36081227B5C}" type="doc">
      <dgm:prSet loTypeId="urn:microsoft.com/office/officeart/2005/8/layout/cycle7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DA6C86-B44C-CE4A-8913-7A7D8E340E09}">
      <dgm:prSet phldrT="[Text]"/>
      <dgm:spPr/>
      <dgm:t>
        <a:bodyPr/>
        <a:lstStyle/>
        <a:p>
          <a:r>
            <a:rPr lang="en-US" dirty="0"/>
            <a:t>Institutionally Certified Data Quality Standards</a:t>
          </a:r>
        </a:p>
      </dgm:t>
    </dgm:pt>
    <dgm:pt modelId="{5E6AB0A7-74E9-0E41-8673-B47DC008F130}" type="parTrans" cxnId="{C2BA168F-051A-E440-ABCC-A6822746B516}">
      <dgm:prSet/>
      <dgm:spPr/>
      <dgm:t>
        <a:bodyPr/>
        <a:lstStyle/>
        <a:p>
          <a:endParaRPr lang="en-US"/>
        </a:p>
      </dgm:t>
    </dgm:pt>
    <dgm:pt modelId="{984737DE-EF6C-E64A-A893-F5FDB7502B2E}" type="sibTrans" cxnId="{C2BA168F-051A-E440-ABCC-A6822746B516}">
      <dgm:prSet/>
      <dgm:spPr/>
      <dgm:t>
        <a:bodyPr/>
        <a:lstStyle/>
        <a:p>
          <a:endParaRPr lang="en-US"/>
        </a:p>
      </dgm:t>
    </dgm:pt>
    <dgm:pt modelId="{103575F3-719C-E440-8997-5000665CF0DE}">
      <dgm:prSet phldrT="[Text]"/>
      <dgm:spPr/>
      <dgm:t>
        <a:bodyPr/>
        <a:lstStyle/>
        <a:p>
          <a:r>
            <a:rPr lang="en-US" dirty="0"/>
            <a:t>Technically Sound Data Processing Workflow</a:t>
          </a:r>
        </a:p>
      </dgm:t>
    </dgm:pt>
    <dgm:pt modelId="{7ED84244-6EEF-8143-BBF9-2A0959423BF7}" type="parTrans" cxnId="{3169DC96-F7D1-5C44-A23E-26B0F6585B83}">
      <dgm:prSet/>
      <dgm:spPr/>
      <dgm:t>
        <a:bodyPr/>
        <a:lstStyle/>
        <a:p>
          <a:endParaRPr lang="en-US"/>
        </a:p>
      </dgm:t>
    </dgm:pt>
    <dgm:pt modelId="{1B7C103B-224E-5842-9E64-52E28E72009E}" type="sibTrans" cxnId="{3169DC96-F7D1-5C44-A23E-26B0F6585B83}">
      <dgm:prSet/>
      <dgm:spPr/>
      <dgm:t>
        <a:bodyPr/>
        <a:lstStyle/>
        <a:p>
          <a:endParaRPr lang="en-US"/>
        </a:p>
      </dgm:t>
    </dgm:pt>
    <dgm:pt modelId="{62498237-1A68-914F-994D-52ECECF50892}">
      <dgm:prSet phldrT="[Text]"/>
      <dgm:spPr/>
      <dgm:t>
        <a:bodyPr/>
        <a:lstStyle/>
        <a:p>
          <a:r>
            <a:rPr lang="en-US" dirty="0"/>
            <a:t>Community Accepted Data Exchange Protocol</a:t>
          </a:r>
        </a:p>
      </dgm:t>
    </dgm:pt>
    <dgm:pt modelId="{3E8D75FD-843B-074C-9D2C-972F35B689CF}" type="parTrans" cxnId="{D5A64932-9289-5D44-A656-5B90E0B92F38}">
      <dgm:prSet/>
      <dgm:spPr/>
      <dgm:t>
        <a:bodyPr/>
        <a:lstStyle/>
        <a:p>
          <a:endParaRPr lang="en-US"/>
        </a:p>
      </dgm:t>
    </dgm:pt>
    <dgm:pt modelId="{DB6DA81B-D566-4840-AD6D-D702CAB49521}" type="sibTrans" cxnId="{D5A64932-9289-5D44-A656-5B90E0B92F38}">
      <dgm:prSet/>
      <dgm:spPr/>
      <dgm:t>
        <a:bodyPr/>
        <a:lstStyle/>
        <a:p>
          <a:endParaRPr lang="en-US"/>
        </a:p>
      </dgm:t>
    </dgm:pt>
    <dgm:pt modelId="{AA61708A-55A1-DC46-90FF-806583D90EF3}" type="pres">
      <dgm:prSet presAssocID="{6B5FAA11-22FC-0444-9552-E36081227B5C}" presName="Name0" presStyleCnt="0">
        <dgm:presLayoutVars>
          <dgm:dir/>
          <dgm:resizeHandles val="exact"/>
        </dgm:presLayoutVars>
      </dgm:prSet>
      <dgm:spPr/>
    </dgm:pt>
    <dgm:pt modelId="{4E1316C6-C635-8D48-B5DE-E9E12BABFB33}" type="pres">
      <dgm:prSet presAssocID="{18DA6C86-B44C-CE4A-8913-7A7D8E340E09}" presName="node" presStyleLbl="node1" presStyleIdx="0" presStyleCnt="3">
        <dgm:presLayoutVars>
          <dgm:bulletEnabled val="1"/>
        </dgm:presLayoutVars>
      </dgm:prSet>
      <dgm:spPr/>
    </dgm:pt>
    <dgm:pt modelId="{38998611-C960-4D46-AA5C-84D43C322E9E}" type="pres">
      <dgm:prSet presAssocID="{984737DE-EF6C-E64A-A893-F5FDB7502B2E}" presName="sibTrans" presStyleLbl="sibTrans2D1" presStyleIdx="0" presStyleCnt="3"/>
      <dgm:spPr/>
    </dgm:pt>
    <dgm:pt modelId="{64F30B55-D472-A84F-84FA-BFAF59612437}" type="pres">
      <dgm:prSet presAssocID="{984737DE-EF6C-E64A-A893-F5FDB7502B2E}" presName="connectorText" presStyleLbl="sibTrans2D1" presStyleIdx="0" presStyleCnt="3"/>
      <dgm:spPr/>
    </dgm:pt>
    <dgm:pt modelId="{63295D0E-CFA5-DE46-B291-3D549688FFA5}" type="pres">
      <dgm:prSet presAssocID="{103575F3-719C-E440-8997-5000665CF0DE}" presName="node" presStyleLbl="node1" presStyleIdx="1" presStyleCnt="3">
        <dgm:presLayoutVars>
          <dgm:bulletEnabled val="1"/>
        </dgm:presLayoutVars>
      </dgm:prSet>
      <dgm:spPr/>
    </dgm:pt>
    <dgm:pt modelId="{A3F1636F-F745-BD41-B4A7-E41ACB56787C}" type="pres">
      <dgm:prSet presAssocID="{1B7C103B-224E-5842-9E64-52E28E72009E}" presName="sibTrans" presStyleLbl="sibTrans2D1" presStyleIdx="1" presStyleCnt="3"/>
      <dgm:spPr/>
    </dgm:pt>
    <dgm:pt modelId="{CEAD7529-C0E1-E645-9970-B920F0E6E2BC}" type="pres">
      <dgm:prSet presAssocID="{1B7C103B-224E-5842-9E64-52E28E72009E}" presName="connectorText" presStyleLbl="sibTrans2D1" presStyleIdx="1" presStyleCnt="3"/>
      <dgm:spPr/>
    </dgm:pt>
    <dgm:pt modelId="{3305DF22-8E24-8045-B432-D83B704F7C23}" type="pres">
      <dgm:prSet presAssocID="{62498237-1A68-914F-994D-52ECECF50892}" presName="node" presStyleLbl="node1" presStyleIdx="2" presStyleCnt="3">
        <dgm:presLayoutVars>
          <dgm:bulletEnabled val="1"/>
        </dgm:presLayoutVars>
      </dgm:prSet>
      <dgm:spPr/>
    </dgm:pt>
    <dgm:pt modelId="{CF94BFD2-8BED-104C-A018-BF36B5E2A334}" type="pres">
      <dgm:prSet presAssocID="{DB6DA81B-D566-4840-AD6D-D702CAB49521}" presName="sibTrans" presStyleLbl="sibTrans2D1" presStyleIdx="2" presStyleCnt="3"/>
      <dgm:spPr/>
    </dgm:pt>
    <dgm:pt modelId="{D8550217-9E9D-1B41-8D17-98469B2F4942}" type="pres">
      <dgm:prSet presAssocID="{DB6DA81B-D566-4840-AD6D-D702CAB49521}" presName="connectorText" presStyleLbl="sibTrans2D1" presStyleIdx="2" presStyleCnt="3"/>
      <dgm:spPr/>
    </dgm:pt>
  </dgm:ptLst>
  <dgm:cxnLst>
    <dgm:cxn modelId="{7193BE06-9F86-D34B-90FC-644E148CC37F}" type="presOf" srcId="{DB6DA81B-D566-4840-AD6D-D702CAB49521}" destId="{D8550217-9E9D-1B41-8D17-98469B2F4942}" srcOrd="1" destOrd="0" presId="urn:microsoft.com/office/officeart/2005/8/layout/cycle7"/>
    <dgm:cxn modelId="{D5A64932-9289-5D44-A656-5B90E0B92F38}" srcId="{6B5FAA11-22FC-0444-9552-E36081227B5C}" destId="{62498237-1A68-914F-994D-52ECECF50892}" srcOrd="2" destOrd="0" parTransId="{3E8D75FD-843B-074C-9D2C-972F35B689CF}" sibTransId="{DB6DA81B-D566-4840-AD6D-D702CAB49521}"/>
    <dgm:cxn modelId="{39979933-EE0D-9641-843B-A8A3FD85FA04}" type="presOf" srcId="{984737DE-EF6C-E64A-A893-F5FDB7502B2E}" destId="{38998611-C960-4D46-AA5C-84D43C322E9E}" srcOrd="0" destOrd="0" presId="urn:microsoft.com/office/officeart/2005/8/layout/cycle7"/>
    <dgm:cxn modelId="{2BC6CE54-D1C4-4A44-98D1-970E92FFF5E0}" type="presOf" srcId="{1B7C103B-224E-5842-9E64-52E28E72009E}" destId="{CEAD7529-C0E1-E645-9970-B920F0E6E2BC}" srcOrd="1" destOrd="0" presId="urn:microsoft.com/office/officeart/2005/8/layout/cycle7"/>
    <dgm:cxn modelId="{CC46DC70-5FFC-9F4F-AC29-87FBD011C8F1}" type="presOf" srcId="{1B7C103B-224E-5842-9E64-52E28E72009E}" destId="{A3F1636F-F745-BD41-B4A7-E41ACB56787C}" srcOrd="0" destOrd="0" presId="urn:microsoft.com/office/officeart/2005/8/layout/cycle7"/>
    <dgm:cxn modelId="{C2BA168F-051A-E440-ABCC-A6822746B516}" srcId="{6B5FAA11-22FC-0444-9552-E36081227B5C}" destId="{18DA6C86-B44C-CE4A-8913-7A7D8E340E09}" srcOrd="0" destOrd="0" parTransId="{5E6AB0A7-74E9-0E41-8673-B47DC008F130}" sibTransId="{984737DE-EF6C-E64A-A893-F5FDB7502B2E}"/>
    <dgm:cxn modelId="{19F0BB95-4D59-C945-8D76-469B796CC5AC}" type="presOf" srcId="{6B5FAA11-22FC-0444-9552-E36081227B5C}" destId="{AA61708A-55A1-DC46-90FF-806583D90EF3}" srcOrd="0" destOrd="0" presId="urn:microsoft.com/office/officeart/2005/8/layout/cycle7"/>
    <dgm:cxn modelId="{3169DC96-F7D1-5C44-A23E-26B0F6585B83}" srcId="{6B5FAA11-22FC-0444-9552-E36081227B5C}" destId="{103575F3-719C-E440-8997-5000665CF0DE}" srcOrd="1" destOrd="0" parTransId="{7ED84244-6EEF-8143-BBF9-2A0959423BF7}" sibTransId="{1B7C103B-224E-5842-9E64-52E28E72009E}"/>
    <dgm:cxn modelId="{67628FA8-5CDF-A140-B437-1DF6332B0E6E}" type="presOf" srcId="{DB6DA81B-D566-4840-AD6D-D702CAB49521}" destId="{CF94BFD2-8BED-104C-A018-BF36B5E2A334}" srcOrd="0" destOrd="0" presId="urn:microsoft.com/office/officeart/2005/8/layout/cycle7"/>
    <dgm:cxn modelId="{842893B2-BFE3-C04E-A4F1-F55626906252}" type="presOf" srcId="{62498237-1A68-914F-994D-52ECECF50892}" destId="{3305DF22-8E24-8045-B432-D83B704F7C23}" srcOrd="0" destOrd="0" presId="urn:microsoft.com/office/officeart/2005/8/layout/cycle7"/>
    <dgm:cxn modelId="{D347C1DC-C0B7-0C41-A79D-D757B205B5D1}" type="presOf" srcId="{18DA6C86-B44C-CE4A-8913-7A7D8E340E09}" destId="{4E1316C6-C635-8D48-B5DE-E9E12BABFB33}" srcOrd="0" destOrd="0" presId="urn:microsoft.com/office/officeart/2005/8/layout/cycle7"/>
    <dgm:cxn modelId="{1992EBDD-F2E2-6A4B-BED7-959AF12AE537}" type="presOf" srcId="{103575F3-719C-E440-8997-5000665CF0DE}" destId="{63295D0E-CFA5-DE46-B291-3D549688FFA5}" srcOrd="0" destOrd="0" presId="urn:microsoft.com/office/officeart/2005/8/layout/cycle7"/>
    <dgm:cxn modelId="{4BB7EFEE-8A1C-DB4E-B31B-74E93AC569AC}" type="presOf" srcId="{984737DE-EF6C-E64A-A893-F5FDB7502B2E}" destId="{64F30B55-D472-A84F-84FA-BFAF59612437}" srcOrd="1" destOrd="0" presId="urn:microsoft.com/office/officeart/2005/8/layout/cycle7"/>
    <dgm:cxn modelId="{469FDCDD-59D7-9A48-B75F-7CCD026ED822}" type="presParOf" srcId="{AA61708A-55A1-DC46-90FF-806583D90EF3}" destId="{4E1316C6-C635-8D48-B5DE-E9E12BABFB33}" srcOrd="0" destOrd="0" presId="urn:microsoft.com/office/officeart/2005/8/layout/cycle7"/>
    <dgm:cxn modelId="{D92206EA-ED93-E74C-AEA4-F2E78140DF9A}" type="presParOf" srcId="{AA61708A-55A1-DC46-90FF-806583D90EF3}" destId="{38998611-C960-4D46-AA5C-84D43C322E9E}" srcOrd="1" destOrd="0" presId="urn:microsoft.com/office/officeart/2005/8/layout/cycle7"/>
    <dgm:cxn modelId="{1236CE0E-6CD2-954A-A2B6-11C19786E97D}" type="presParOf" srcId="{38998611-C960-4D46-AA5C-84D43C322E9E}" destId="{64F30B55-D472-A84F-84FA-BFAF59612437}" srcOrd="0" destOrd="0" presId="urn:microsoft.com/office/officeart/2005/8/layout/cycle7"/>
    <dgm:cxn modelId="{37ED0BA8-75C1-3943-8CB2-1B3226829B87}" type="presParOf" srcId="{AA61708A-55A1-DC46-90FF-806583D90EF3}" destId="{63295D0E-CFA5-DE46-B291-3D549688FFA5}" srcOrd="2" destOrd="0" presId="urn:microsoft.com/office/officeart/2005/8/layout/cycle7"/>
    <dgm:cxn modelId="{A5BAE6B9-E791-6244-891B-662F675D2BFD}" type="presParOf" srcId="{AA61708A-55A1-DC46-90FF-806583D90EF3}" destId="{A3F1636F-F745-BD41-B4A7-E41ACB56787C}" srcOrd="3" destOrd="0" presId="urn:microsoft.com/office/officeart/2005/8/layout/cycle7"/>
    <dgm:cxn modelId="{3C672881-BB86-A54F-AB19-553D49EFAD5E}" type="presParOf" srcId="{A3F1636F-F745-BD41-B4A7-E41ACB56787C}" destId="{CEAD7529-C0E1-E645-9970-B920F0E6E2BC}" srcOrd="0" destOrd="0" presId="urn:microsoft.com/office/officeart/2005/8/layout/cycle7"/>
    <dgm:cxn modelId="{8F300595-683E-8D41-A8FC-329AD138FD43}" type="presParOf" srcId="{AA61708A-55A1-DC46-90FF-806583D90EF3}" destId="{3305DF22-8E24-8045-B432-D83B704F7C23}" srcOrd="4" destOrd="0" presId="urn:microsoft.com/office/officeart/2005/8/layout/cycle7"/>
    <dgm:cxn modelId="{9B96EAD9-9474-1142-B3C2-DEA5ABE23BDE}" type="presParOf" srcId="{AA61708A-55A1-DC46-90FF-806583D90EF3}" destId="{CF94BFD2-8BED-104C-A018-BF36B5E2A334}" srcOrd="5" destOrd="0" presId="urn:microsoft.com/office/officeart/2005/8/layout/cycle7"/>
    <dgm:cxn modelId="{7A77F396-79DF-4648-A378-35E377A1F84D}" type="presParOf" srcId="{CF94BFD2-8BED-104C-A018-BF36B5E2A334}" destId="{D8550217-9E9D-1B41-8D17-98469B2F494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316C6-C635-8D48-B5DE-E9E12BABFB33}">
      <dsp:nvSpPr>
        <dsp:cNvPr id="0" name=""/>
        <dsp:cNvSpPr/>
      </dsp:nvSpPr>
      <dsp:spPr>
        <a:xfrm>
          <a:off x="2111789" y="1294"/>
          <a:ext cx="1876484" cy="9382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Institutionally Certified Data Quality Standards</a:t>
          </a:r>
        </a:p>
      </dsp:txBody>
      <dsp:txXfrm>
        <a:off x="2139269" y="28774"/>
        <a:ext cx="1821524" cy="883282"/>
      </dsp:txXfrm>
    </dsp:sp>
    <dsp:sp modelId="{38998611-C960-4D46-AA5C-84D43C322E9E}">
      <dsp:nvSpPr>
        <dsp:cNvPr id="0" name=""/>
        <dsp:cNvSpPr/>
      </dsp:nvSpPr>
      <dsp:spPr>
        <a:xfrm rot="3600000">
          <a:off x="3335564" y="1648738"/>
          <a:ext cx="979137" cy="32838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434079" y="1714415"/>
        <a:ext cx="782107" cy="197030"/>
      </dsp:txXfrm>
    </dsp:sp>
    <dsp:sp modelId="{63295D0E-CFA5-DE46-B291-3D549688FFA5}">
      <dsp:nvSpPr>
        <dsp:cNvPr id="0" name=""/>
        <dsp:cNvSpPr/>
      </dsp:nvSpPr>
      <dsp:spPr>
        <a:xfrm>
          <a:off x="3661992" y="2686325"/>
          <a:ext cx="1876484" cy="9382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Technically Sound Data Processing Workflow</a:t>
          </a:r>
        </a:p>
      </dsp:txBody>
      <dsp:txXfrm>
        <a:off x="3689472" y="2713805"/>
        <a:ext cx="1821524" cy="883282"/>
      </dsp:txXfrm>
    </dsp:sp>
    <dsp:sp modelId="{A3F1636F-F745-BD41-B4A7-E41ACB56787C}">
      <dsp:nvSpPr>
        <dsp:cNvPr id="0" name=""/>
        <dsp:cNvSpPr/>
      </dsp:nvSpPr>
      <dsp:spPr>
        <a:xfrm rot="10800000">
          <a:off x="2560463" y="2991253"/>
          <a:ext cx="979137" cy="32838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2658978" y="3056930"/>
        <a:ext cx="782107" cy="197030"/>
      </dsp:txXfrm>
    </dsp:sp>
    <dsp:sp modelId="{3305DF22-8E24-8045-B432-D83B704F7C23}">
      <dsp:nvSpPr>
        <dsp:cNvPr id="0" name=""/>
        <dsp:cNvSpPr/>
      </dsp:nvSpPr>
      <dsp:spPr>
        <a:xfrm>
          <a:off x="561586" y="2686325"/>
          <a:ext cx="1876484" cy="9382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Community Accepted Data Exchange Protocol</a:t>
          </a:r>
        </a:p>
      </dsp:txBody>
      <dsp:txXfrm>
        <a:off x="589066" y="2713805"/>
        <a:ext cx="1821524" cy="883282"/>
      </dsp:txXfrm>
    </dsp:sp>
    <dsp:sp modelId="{CF94BFD2-8BED-104C-A018-BF36B5E2A334}">
      <dsp:nvSpPr>
        <dsp:cNvPr id="0" name=""/>
        <dsp:cNvSpPr/>
      </dsp:nvSpPr>
      <dsp:spPr>
        <a:xfrm rot="18000000">
          <a:off x="1785361" y="1648738"/>
          <a:ext cx="979137" cy="32838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883876" y="1714415"/>
        <a:ext cx="782107" cy="197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2/9/21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55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86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40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51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88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72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76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14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82807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standards.ieee.org/" TargetMode="External"/><Relationship Id="rId13" Type="http://schemas.openxmlformats.org/officeDocument/2006/relationships/image" Target="../media/image6.png"/><Relationship Id="rId1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5.png"/><Relationship Id="rId17" Type="http://schemas.openxmlformats.org/officeDocument/2006/relationships/hyperlink" Target="https://www.google.com/url?sa=i&amp;url=https%3A%2F%2Fwww.pinterest.com%2Fpin%2F159596380518711099%2F&amp;psig=AOvVaw0lcM3Pt-aavz_Gsmq_EtOd&amp;ust=1611630676018000&amp;source=images&amp;cd=vfe&amp;ved=0CAIQjRxqFwoTCJCSv6KOtu4CFQAAAAAdAAAAABAD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.png"/><Relationship Id="rId5" Type="http://schemas.openxmlformats.org/officeDocument/2006/relationships/diagramQuickStyle" Target="../diagrams/quickStyle1.xml"/><Relationship Id="rId15" Type="http://schemas.openxmlformats.org/officeDocument/2006/relationships/hyperlink" Target="https://enov8.medium.com/devops-vs-devsecops-diverse-process-with-the-similar-purpose-543d4fca38fa" TargetMode="External"/><Relationship Id="rId10" Type="http://schemas.openxmlformats.org/officeDocument/2006/relationships/hyperlink" Target="https://www.google.com/url?sa=i&amp;url=https%3A%2F%2Fwww.neliti.com%2Fakademi-ilmu-pengetahuan-indonesia&amp;psig=AOvVaw0h11Oi2s0HG5OYXHZBPVlR&amp;ust=1611630406397000&amp;source=images&amp;cd=vfe&amp;ved=0CAIQjRxqFwoTCND266CNtu4CFQAAAAAdAAAAABAD" TargetMode="Externa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811306" y="1164325"/>
            <a:ext cx="9582736" cy="2389365"/>
          </a:xfrm>
        </p:spPr>
        <p:txBody>
          <a:bodyPr>
            <a:normAutofit/>
          </a:bodyPr>
          <a:lstStyle/>
          <a:p>
            <a:r>
              <a:rPr lang="en-US" sz="4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 of Validation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28726" y="2933105"/>
            <a:ext cx="9582736" cy="1133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community-based data validation process, using Plastic Exchange as a case study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0D1F3-2315-E04C-B473-938E033FB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815" y="3553690"/>
            <a:ext cx="3564370" cy="278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15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Context: The Value of Trust-worthy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1A4A9-6AA2-C34D-8D08-78344E40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110" y="2842909"/>
            <a:ext cx="3568700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7CE49E-C6FA-004D-9912-B5D7736EF35F}"/>
              </a:ext>
            </a:extLst>
          </p:cNvPr>
          <p:cNvSpPr txBox="1"/>
          <p:nvPr/>
        </p:nvSpPr>
        <p:spPr>
          <a:xfrm>
            <a:off x="4075889" y="6271909"/>
            <a:ext cx="592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p. 225, Fig. 9.1 of Data Governance, by Neera Bhansali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B0583-EC62-234A-BDCF-4DFF871448A9}"/>
              </a:ext>
            </a:extLst>
          </p:cNvPr>
          <p:cNvSpPr txBox="1"/>
          <p:nvPr/>
        </p:nvSpPr>
        <p:spPr>
          <a:xfrm>
            <a:off x="7791855" y="5019472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Infrastructure Operators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55995-E635-444B-874C-AC6D847ADDEC}"/>
              </a:ext>
            </a:extLst>
          </p:cNvPr>
          <p:cNvSpPr txBox="1"/>
          <p:nvPr/>
        </p:nvSpPr>
        <p:spPr>
          <a:xfrm>
            <a:off x="1125166" y="5019472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Consumers and Data Observers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772CF-915B-124C-8441-CCEA5B91FE16}"/>
              </a:ext>
            </a:extLst>
          </p:cNvPr>
          <p:cNvSpPr txBox="1"/>
          <p:nvPr/>
        </p:nvSpPr>
        <p:spPr>
          <a:xfrm>
            <a:off x="2728376" y="3062265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Institutionalized Regulations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BC7E1-203F-3B47-A8C2-424EB136D54B}"/>
              </a:ext>
            </a:extLst>
          </p:cNvPr>
          <p:cNvSpPr txBox="1"/>
          <p:nvPr/>
        </p:nvSpPr>
        <p:spPr>
          <a:xfrm>
            <a:off x="2373549" y="1668163"/>
            <a:ext cx="7697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Social stability/coherence comes from effective information governance: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151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Data Collection Mechanisms and Sources of Truth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566" y="1512673"/>
            <a:ext cx="8305102" cy="476704"/>
          </a:xfr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becomes </a:t>
            </a:r>
            <a:r>
              <a:rPr lang="en-US" sz="20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trust-worthy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when observed data content agrees multiple independent data sources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07F6C61-D13B-5744-8898-1F2EADF298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077258"/>
              </p:ext>
            </p:extLst>
          </p:nvPr>
        </p:nvGraphicFramePr>
        <p:xfrm>
          <a:off x="2929085" y="2556182"/>
          <a:ext cx="6100064" cy="3625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Google Shape;243;p31" descr="IEEE Standards Association">
            <a:hlinkClick r:id="rId8"/>
            <a:extLst>
              <a:ext uri="{FF2B5EF4-FFF2-40B4-BE49-F238E27FC236}">
                <a16:creationId xmlns:a16="http://schemas.microsoft.com/office/drawing/2014/main" id="{FDA95D5B-10DB-7045-8AD0-A859A7439AC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35135" y="2763446"/>
            <a:ext cx="909251" cy="529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44;p31" descr="Indonesian Academy of Sciences (AIPI)">
            <a:hlinkClick r:id="rId10"/>
            <a:extLst>
              <a:ext uri="{FF2B5EF4-FFF2-40B4-BE49-F238E27FC236}">
                <a16:creationId xmlns:a16="http://schemas.microsoft.com/office/drawing/2014/main" id="{A7DA145F-DC79-9C43-8C37-710B229201AD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204509" y="2679843"/>
            <a:ext cx="660631" cy="578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50;p31">
            <a:extLst>
              <a:ext uri="{FF2B5EF4-FFF2-40B4-BE49-F238E27FC236}">
                <a16:creationId xmlns:a16="http://schemas.microsoft.com/office/drawing/2014/main" id="{125D8842-6714-7145-8A20-E873D7D584E7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312103" y="3485000"/>
            <a:ext cx="1099242" cy="66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45;p31" descr="Kubernetes logo">
            <a:extLst>
              <a:ext uri="{FF2B5EF4-FFF2-40B4-BE49-F238E27FC236}">
                <a16:creationId xmlns:a16="http://schemas.microsoft.com/office/drawing/2014/main" id="{045822F6-73BE-ED4B-B2A6-4945027C420D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133604" y="4393788"/>
            <a:ext cx="723225" cy="603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46;p31">
            <a:extLst>
              <a:ext uri="{FF2B5EF4-FFF2-40B4-BE49-F238E27FC236}">
                <a16:creationId xmlns:a16="http://schemas.microsoft.com/office/drawing/2014/main" id="{E1016FB9-6D47-AD40-8ECF-0629CDE295A6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009009" y="4442797"/>
            <a:ext cx="1584119" cy="55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41;p31">
            <a:hlinkClick r:id="rId15"/>
            <a:extLst>
              <a:ext uri="{FF2B5EF4-FFF2-40B4-BE49-F238E27FC236}">
                <a16:creationId xmlns:a16="http://schemas.microsoft.com/office/drawing/2014/main" id="{71D7160D-9157-A844-A29E-8E92958ACEFD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881335" y="5078476"/>
            <a:ext cx="1872009" cy="1159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49;p31" descr="The Maker Movement | Tech diy, Robot wallpaper, Makers movement">
            <a:hlinkClick r:id="rId17"/>
            <a:extLst>
              <a:ext uri="{FF2B5EF4-FFF2-40B4-BE49-F238E27FC236}">
                <a16:creationId xmlns:a16="http://schemas.microsoft.com/office/drawing/2014/main" id="{DF1E26FA-D217-2D40-91CA-9FEBEA1F4EAA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027929" y="5078476"/>
            <a:ext cx="1783618" cy="129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4520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A191F5C-6A3E-5E40-B0CA-30E11CF4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688" y="2554181"/>
            <a:ext cx="5727660" cy="31531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Qualities of Data Assets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0761" y="1877799"/>
            <a:ext cx="6421415" cy="3349729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assets become useful only if: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Timeliness: Data availability on-demand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Accountability: Content and errors are traceable to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data sources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digital identities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responsible parties.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Integrity: Completeness, Accuracy, Consistency, and other objectively verifiable integrity concerns, such as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data normalization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2E6EFA-7E56-FC4C-B66D-4E538040215F}"/>
              </a:ext>
            </a:extLst>
          </p:cNvPr>
          <p:cNvSpPr txBox="1"/>
          <p:nvPr/>
        </p:nvSpPr>
        <p:spPr>
          <a:xfrm>
            <a:off x="7672388" y="5919084"/>
            <a:ext cx="35301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dirty="0"/>
              <a:t>On p. 66 of Data Governance, by Neera Bhansali</a:t>
            </a:r>
          </a:p>
        </p:txBody>
      </p:sp>
    </p:spTree>
    <p:extLst>
      <p:ext uri="{BB962C8B-B14F-4D97-AF65-F5344CB8AC3E}">
        <p14:creationId xmlns:p14="http://schemas.microsoft.com/office/powerpoint/2010/main" val="3887676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Plastic Exchange Bali mobilized local communities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67873" y="1731495"/>
            <a:ext cx="10463423" cy="487449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Since June 2020, more than 250 tons of plastic and paper carton has been collected and centrally recycled.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F6FEDC-C0B8-EE49-9E43-FAB941731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602" y="2633471"/>
            <a:ext cx="6020053" cy="3578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255F60-87F9-D140-A1CA-39BE3BC05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52" y="2290016"/>
            <a:ext cx="5291328" cy="392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87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Current Data Collection Practice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67873" y="1731495"/>
            <a:ext cx="9207647" cy="487449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community services use manual data collection, interpretation and paper-based data storage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64B74-36D1-A14D-9E38-A2BC4A34C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183" y="2663444"/>
            <a:ext cx="3566106" cy="2414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EEA763-33C3-B542-A4B5-27117560F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713" y="2659215"/>
            <a:ext cx="3238931" cy="241432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219E961D-88CB-1B4A-8823-1B88B4927A20}"/>
              </a:ext>
            </a:extLst>
          </p:cNvPr>
          <p:cNvSpPr/>
          <p:nvPr/>
        </p:nvSpPr>
        <p:spPr>
          <a:xfrm>
            <a:off x="5271696" y="3501690"/>
            <a:ext cx="1318518" cy="878979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A5615543-6B89-0449-882A-6706EAD1FFAC}"/>
              </a:ext>
            </a:extLst>
          </p:cNvPr>
          <p:cNvSpPr txBox="1">
            <a:spLocks/>
          </p:cNvSpPr>
          <p:nvPr/>
        </p:nvSpPr>
        <p:spPr>
          <a:xfrm>
            <a:off x="741025" y="5663415"/>
            <a:ext cx="9207647" cy="487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short term and small scale operations, manually recorded data has proven to work.</a:t>
            </a:r>
          </a:p>
        </p:txBody>
      </p:sp>
    </p:spTree>
    <p:extLst>
      <p:ext uri="{BB962C8B-B14F-4D97-AF65-F5344CB8AC3E}">
        <p14:creationId xmlns:p14="http://schemas.microsoft.com/office/powerpoint/2010/main" val="125914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Networked Data Collection Process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67873" y="1731495"/>
            <a:ext cx="9207647" cy="487449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community services use manual data collection, interpretation and paper-based data storage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EA763-33C3-B542-A4B5-27117560F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402" y="4194830"/>
            <a:ext cx="1365347" cy="1017739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A5615543-6B89-0449-882A-6706EAD1FFAC}"/>
              </a:ext>
            </a:extLst>
          </p:cNvPr>
          <p:cNvSpPr txBox="1">
            <a:spLocks/>
          </p:cNvSpPr>
          <p:nvPr/>
        </p:nvSpPr>
        <p:spPr>
          <a:xfrm>
            <a:off x="741025" y="5663415"/>
            <a:ext cx="9207647" cy="487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short term and small scale operations, manually recorded data has proven to work.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FD70CC-00CD-EA4C-98F3-2BEF2D8D3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773" y="4194830"/>
            <a:ext cx="2334275" cy="107499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3B0DD78-566C-0440-92F9-8C080BE12110}"/>
              </a:ext>
            </a:extLst>
          </p:cNvPr>
          <p:cNvSpPr/>
          <p:nvPr/>
        </p:nvSpPr>
        <p:spPr>
          <a:xfrm>
            <a:off x="290289" y="2328687"/>
            <a:ext cx="1606605" cy="1303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People Gather Plastic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8F1B019-A6BA-874D-A045-A6F405C8BF24}"/>
              </a:ext>
            </a:extLst>
          </p:cNvPr>
          <p:cNvSpPr/>
          <p:nvPr/>
        </p:nvSpPr>
        <p:spPr>
          <a:xfrm>
            <a:off x="1968962" y="2736715"/>
            <a:ext cx="515970" cy="4874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82560FA-589D-2148-A8EB-63A7B6B667BE}"/>
              </a:ext>
            </a:extLst>
          </p:cNvPr>
          <p:cNvSpPr/>
          <p:nvPr/>
        </p:nvSpPr>
        <p:spPr>
          <a:xfrm>
            <a:off x="2557001" y="2347562"/>
            <a:ext cx="1606605" cy="1303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Identify Plastic  Gatherer’s Identity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75DC5DF-E64B-A244-B45A-C8CB75EB47E9}"/>
              </a:ext>
            </a:extLst>
          </p:cNvPr>
          <p:cNvSpPr/>
          <p:nvPr/>
        </p:nvSpPr>
        <p:spPr>
          <a:xfrm>
            <a:off x="4834734" y="2347562"/>
            <a:ext cx="1606605" cy="1303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Take a picture while Weighting</a:t>
            </a:r>
          </a:p>
          <a:p>
            <a:pPr algn="ctr"/>
            <a:r>
              <a:rPr lang="en-TW" dirty="0"/>
              <a:t>Plastic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5CBCBDE-D90E-4F4A-8BE6-5F332B336FF3}"/>
              </a:ext>
            </a:extLst>
          </p:cNvPr>
          <p:cNvSpPr/>
          <p:nvPr/>
        </p:nvSpPr>
        <p:spPr>
          <a:xfrm>
            <a:off x="7112467" y="2347562"/>
            <a:ext cx="1606605" cy="1303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Submit the picture to Web Server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7868BF6-6F64-EC4F-BAC1-75470B328872}"/>
              </a:ext>
            </a:extLst>
          </p:cNvPr>
          <p:cNvSpPr/>
          <p:nvPr/>
        </p:nvSpPr>
        <p:spPr>
          <a:xfrm>
            <a:off x="9390200" y="2347562"/>
            <a:ext cx="1606605" cy="1303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Presenting ID to collect Rice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1E8F438-FBDE-D040-ABB5-A20D322979FF}"/>
              </a:ext>
            </a:extLst>
          </p:cNvPr>
          <p:cNvSpPr/>
          <p:nvPr/>
        </p:nvSpPr>
        <p:spPr>
          <a:xfrm>
            <a:off x="4235675" y="2733764"/>
            <a:ext cx="515970" cy="4874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BCB1675-8F3B-444C-AC61-15F2541262E8}"/>
              </a:ext>
            </a:extLst>
          </p:cNvPr>
          <p:cNvSpPr/>
          <p:nvPr/>
        </p:nvSpPr>
        <p:spPr>
          <a:xfrm>
            <a:off x="6524428" y="2736715"/>
            <a:ext cx="515970" cy="4874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259434B-0304-6A40-8FDF-32A083DED218}"/>
              </a:ext>
            </a:extLst>
          </p:cNvPr>
          <p:cNvSpPr/>
          <p:nvPr/>
        </p:nvSpPr>
        <p:spPr>
          <a:xfrm>
            <a:off x="8799075" y="2752639"/>
            <a:ext cx="515970" cy="4874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75067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646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Where are the improvement opportunities?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1" y="1825624"/>
            <a:ext cx="4587239" cy="467228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number of issues will challenge the scalability and stability of the community program: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more types of “waste” materials are to be collected, the recording process will be more complex, and therefore prone to errors.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many more people are involved, the total amount of rice or other goods purchased will create a larger inventory, creating a potential incentive of corruption.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Currently, the total amount of rice dispensed and money collected is small enough for manual accounting practice.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Manual accounting and inventory management prevent more efficient fund raising and more complex exchange practices.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C35F1-A1D1-514D-A11C-C9F2467BD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974" y="2912086"/>
            <a:ext cx="3353014" cy="2499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99B783-DC32-5746-8E50-D8D50E36D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832" y="2675395"/>
            <a:ext cx="2736332" cy="351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5867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BDCB38D-89A7-4028-9490-C6CFD8B9ACEE}" vid="{AD1CAB8A-25D8-47C1-9714-E89BAB2EE4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WelcomeDoc</Template>
  <TotalTime>139</TotalTime>
  <Words>391</Words>
  <Application>Microsoft Macintosh PowerPoint</Application>
  <PresentationFormat>Widescreen</PresentationFormat>
  <Paragraphs>47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WelcomeDoc</vt:lpstr>
      <vt:lpstr>Kernel of Validation</vt:lpstr>
      <vt:lpstr>Context: The Value of Trust-worthy Data</vt:lpstr>
      <vt:lpstr>Data Collection Mechanisms and Sources of Truth</vt:lpstr>
      <vt:lpstr>Qualities of Data Assets</vt:lpstr>
      <vt:lpstr>Plastic Exchange Bali mobilized local communities</vt:lpstr>
      <vt:lpstr>Current Data Collection Practice</vt:lpstr>
      <vt:lpstr>Networked Data Collection Process</vt:lpstr>
      <vt:lpstr>Where are the improvement opportunities?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 for Mac</dc:title>
  <dc:subject/>
  <dc:creator>Microsoft Office User</dc:creator>
  <cp:keywords/>
  <dc:description/>
  <cp:lastModifiedBy>Microsoft Office User</cp:lastModifiedBy>
  <cp:revision>61</cp:revision>
  <dcterms:created xsi:type="dcterms:W3CDTF">2021-02-08T06:07:52Z</dcterms:created>
  <dcterms:modified xsi:type="dcterms:W3CDTF">2021-02-09T02:11:41Z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rogh@microsoft.com</vt:lpwstr>
  </property>
  <property fmtid="{D5CDD505-2E9C-101B-9397-08002B2CF9AE}" pid="5" name="MSIP_Label_f42aa342-8706-4288-bd11-ebb85995028c_SetDate">
    <vt:lpwstr>2018-02-05T19:56:32.6740186Z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